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4277" r:id="rId1"/>
  </p:sldMasterIdLst>
  <p:notesMasterIdLst>
    <p:notesMasterId r:id="rId28"/>
  </p:notesMasterIdLst>
  <p:sldIdLst>
    <p:sldId id="1449" r:id="rId2"/>
    <p:sldId id="1450" r:id="rId3"/>
    <p:sldId id="1451" r:id="rId4"/>
    <p:sldId id="1452" r:id="rId5"/>
    <p:sldId id="955" r:id="rId6"/>
    <p:sldId id="1461" r:id="rId7"/>
    <p:sldId id="1481" r:id="rId8"/>
    <p:sldId id="1492" r:id="rId9"/>
    <p:sldId id="1493" r:id="rId10"/>
    <p:sldId id="1482" r:id="rId11"/>
    <p:sldId id="1494" r:id="rId12"/>
    <p:sldId id="1495" r:id="rId13"/>
    <p:sldId id="1496" r:id="rId14"/>
    <p:sldId id="1497" r:id="rId15"/>
    <p:sldId id="1498" r:id="rId16"/>
    <p:sldId id="1499" r:id="rId17"/>
    <p:sldId id="1504" r:id="rId18"/>
    <p:sldId id="1505" r:id="rId19"/>
    <p:sldId id="1506" r:id="rId20"/>
    <p:sldId id="1507" r:id="rId21"/>
    <p:sldId id="1508" r:id="rId22"/>
    <p:sldId id="1509" r:id="rId23"/>
    <p:sldId id="1510" r:id="rId24"/>
    <p:sldId id="1511" r:id="rId25"/>
    <p:sldId id="1183" r:id="rId26"/>
    <p:sldId id="1476" r:id="rId27"/>
  </p:sldIdLst>
  <p:sldSz cx="9144000" cy="5143500" type="screen16x9"/>
  <p:notesSz cx="6858000" cy="9144000"/>
  <p:defaultTextStyle>
    <a:defPPr>
      <a:defRPr lang="en-GB"/>
    </a:defPPr>
    <a:lvl1pPr algn="l" defTabSz="457200" rtl="0" fontAlgn="base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+mn-ea"/>
        <a:cs typeface="Lucida Sans Unicode" charset="0"/>
      </a:defRPr>
    </a:lvl1pPr>
    <a:lvl2pPr marL="457200" algn="l" defTabSz="457200" rtl="0" fontAlgn="base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+mn-ea"/>
        <a:cs typeface="Lucida Sans Unicode" charset="0"/>
      </a:defRPr>
    </a:lvl2pPr>
    <a:lvl3pPr marL="914400" algn="l" defTabSz="457200" rtl="0" fontAlgn="base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+mn-ea"/>
        <a:cs typeface="Lucida Sans Unicode" charset="0"/>
      </a:defRPr>
    </a:lvl3pPr>
    <a:lvl4pPr marL="1371600" algn="l" defTabSz="457200" rtl="0" fontAlgn="base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+mn-ea"/>
        <a:cs typeface="Lucida Sans Unicode" charset="0"/>
      </a:defRPr>
    </a:lvl4pPr>
    <a:lvl5pPr marL="1828800" algn="l" defTabSz="457200" rtl="0" fontAlgn="base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+mn-ea"/>
        <a:cs typeface="Lucida Sans Unicode" charset="0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Lucida Sans Unicode" charset="0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Lucida Sans Unicode" charset="0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Lucida Sans Unicode" charset="0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Lucida Sans Unicode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30400"/>
    <a:srgbClr val="000D14"/>
    <a:srgbClr val="000806"/>
    <a:srgbClr val="000403"/>
    <a:srgbClr val="004C22"/>
    <a:srgbClr val="050701"/>
    <a:srgbClr val="020103"/>
    <a:srgbClr val="040000"/>
    <a:srgbClr val="040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2" autoAdjust="0"/>
    <p:restoredTop sz="85035" autoAdjust="0"/>
  </p:normalViewPr>
  <p:slideViewPr>
    <p:cSldViewPr>
      <p:cViewPr varScale="1">
        <p:scale>
          <a:sx n="149" d="100"/>
          <a:sy n="149" d="100"/>
        </p:scale>
        <p:origin x="252" y="114"/>
      </p:cViewPr>
      <p:guideLst>
        <p:guide orient="horz" pos="1620"/>
        <p:guide pos="2880"/>
      </p:guideLst>
    </p:cSldViewPr>
  </p:slideViewPr>
  <p:outlineViewPr>
    <p:cViewPr varScale="1">
      <p:scale>
        <a:sx n="33" d="100"/>
        <a:sy n="33" d="100"/>
      </p:scale>
      <p:origin x="0" y="-10938"/>
    </p:cViewPr>
  </p:outlin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36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194" name="AutoShape 2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2968625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buFont typeface="Wingdings" charset="2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endParaRPr lang="en-GB"/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3884613" y="0"/>
            <a:ext cx="2968625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buFont typeface="Wingdings" charset="2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endParaRPr lang="en-GB"/>
          </a:p>
        </p:txBody>
      </p:sp>
      <p:sp>
        <p:nvSpPr>
          <p:cNvPr id="8197" name="Rectangle 5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82588" y="685800"/>
            <a:ext cx="6089650" cy="3425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sp>
      <p:sp>
        <p:nvSpPr>
          <p:cNvPr id="8198" name="Rectangle 6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3225" cy="4111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ftr"/>
          </p:nvPr>
        </p:nvSpPr>
        <p:spPr bwMode="auto">
          <a:xfrm>
            <a:off x="0" y="8685213"/>
            <a:ext cx="2968625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buFont typeface="Wingdings" charset="2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endParaRPr lang="en-GB"/>
          </a:p>
        </p:txBody>
      </p:sp>
      <p:sp>
        <p:nvSpPr>
          <p:cNvPr id="820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3884613" y="8685213"/>
            <a:ext cx="2968625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buFont typeface="Wingdings" charset="2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fld id="{27A1267E-5F3E-4EB0-939F-30DD7A2F086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1537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CD6E8B-C974-4436-B294-C7BC11C06BEE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64818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b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B43FE-3AC0-40D7-A786-088B6D11CEBB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40915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b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B43FE-3AC0-40D7-A786-088B6D11CEBB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04658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b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B43FE-3AC0-40D7-A786-088B6D11CEBB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7010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b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B43FE-3AC0-40D7-A786-088B6D11CEBB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1878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b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B43FE-3AC0-40D7-A786-088B6D11CEBB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60858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0" dirty="0" smtClean="0"/>
              <a:t>Jas 1:13 ¶ Let no one say when he is tempted, "I am tempted by God"; for God cannot be tempted by evil, nor does He Himself tempt anyone.</a:t>
            </a:r>
          </a:p>
          <a:p>
            <a:pPr marL="0" indent="0">
              <a:buNone/>
            </a:pPr>
            <a:r>
              <a:rPr lang="en-US" b="0" dirty="0" smtClean="0"/>
              <a:t> 14 But each one is tempted when he is drawn away by his own desires and enticed.</a:t>
            </a:r>
          </a:p>
          <a:p>
            <a:pPr marL="0" indent="0">
              <a:buNone/>
            </a:pPr>
            <a:r>
              <a:rPr lang="en-US" b="0" dirty="0" smtClean="0"/>
              <a:t> 15 Then, when desire has conceived, it gives birth to sin; and sin, when it is full-grown, brings forth death.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B43FE-3AC0-40D7-A786-088B6D11CEBB}" type="slidenum">
              <a:rPr lang="en-US" smtClean="0">
                <a:solidFill>
                  <a:prstClr val="black"/>
                </a:solidFill>
              </a:rPr>
              <a:pPr/>
              <a:t>15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1083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0" dirty="0" smtClean="0"/>
              <a:t>Ga 5:19 Now the works of the flesh are evident, which are: adultery, fornication, uncleanness, lewdness, 20 idolatry, sorcery, hatred, contentions, jealousies, outbursts of wrath, selfish ambitions, dissensions, heresies, 21 envy, murders, drunkenness, revelries, and the like; of which I tell you beforehand, just as I also told you in time past, that those who practice such things will not inherit the kingdom of God.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B43FE-3AC0-40D7-A786-088B6D11CEBB}" type="slidenum">
              <a:rPr lang="en-US" smtClean="0">
                <a:solidFill>
                  <a:prstClr val="black"/>
                </a:solidFill>
              </a:rPr>
              <a:pPr/>
              <a:t>16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16454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b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B43FE-3AC0-40D7-A786-088B6D11CEBB}" type="slidenum">
              <a:rPr lang="en-US" smtClean="0">
                <a:solidFill>
                  <a:prstClr val="black"/>
                </a:solidFill>
              </a:rPr>
              <a:pPr/>
              <a:t>17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281607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b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B43FE-3AC0-40D7-A786-088B6D11CEBB}" type="slidenum">
              <a:rPr lang="en-US" smtClean="0">
                <a:solidFill>
                  <a:prstClr val="black"/>
                </a:solidFill>
              </a:rPr>
              <a:pPr/>
              <a:t>18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846077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b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B43FE-3AC0-40D7-A786-088B6D11CEBB}" type="slidenum">
              <a:rPr lang="en-US" smtClean="0">
                <a:solidFill>
                  <a:prstClr val="black"/>
                </a:solidFill>
              </a:rPr>
              <a:pPr/>
              <a:t>19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1690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600" b="0" i="0" dirty="0" smtClean="0">
              <a:solidFill>
                <a:srgbClr val="000000"/>
              </a:solidFill>
              <a:effectLst/>
              <a:latin typeface="system-u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9B0F8-B856-4749-BED7-D3CD4A0E302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181690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b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B43FE-3AC0-40D7-A786-088B6D11CEBB}" type="slidenum">
              <a:rPr lang="en-US" smtClean="0">
                <a:solidFill>
                  <a:prstClr val="black"/>
                </a:solidFill>
              </a:rPr>
              <a:pPr/>
              <a:t>20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311058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b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B43FE-3AC0-40D7-A786-088B6D11CEBB}" type="slidenum">
              <a:rPr lang="en-US" smtClean="0">
                <a:solidFill>
                  <a:prstClr val="black"/>
                </a:solidFill>
              </a:rPr>
              <a:pPr/>
              <a:t>21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956538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b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B43FE-3AC0-40D7-A786-088B6D11CEBB}" type="slidenum">
              <a:rPr lang="en-US" smtClean="0">
                <a:solidFill>
                  <a:prstClr val="black"/>
                </a:solidFill>
              </a:rPr>
              <a:pPr/>
              <a:t>22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854462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b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B43FE-3AC0-40D7-A786-088B6D11CEBB}" type="slidenum">
              <a:rPr lang="en-US" smtClean="0">
                <a:solidFill>
                  <a:prstClr val="black"/>
                </a:solidFill>
              </a:rPr>
              <a:pPr/>
              <a:t>23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93272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b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B43FE-3AC0-40D7-A786-088B6D11CEBB}" type="slidenum">
              <a:rPr lang="en-US" smtClean="0">
                <a:solidFill>
                  <a:prstClr val="black"/>
                </a:solidFill>
              </a:rPr>
              <a:pPr/>
              <a:t>24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35935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CD6E8B-C974-4436-B294-C7BC11C06BEE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4353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B43FE-3AC0-40D7-A786-088B6D11CEBB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06812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Begin reading at vs. 15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27A1267E-5F3E-4EB0-939F-30DD7A2F0868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73981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b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B43FE-3AC0-40D7-A786-088B6D11CEBB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32918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b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B43FE-3AC0-40D7-A786-088B6D11CEBB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34915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0" dirty="0" smtClean="0"/>
              <a:t> Ga 3:18 For if the inheritance is of the law, it is no longer of promise; but God gave it to Abraham by promise.</a:t>
            </a:r>
          </a:p>
          <a:p>
            <a:pPr marL="0" indent="0">
              <a:buNone/>
            </a:pPr>
            <a:r>
              <a:rPr lang="en-US" b="0" dirty="0" smtClean="0"/>
              <a:t> </a:t>
            </a:r>
            <a:r>
              <a:rPr lang="en-US" b="0" dirty="0" err="1" smtClean="0"/>
              <a:t>Eph</a:t>
            </a:r>
            <a:r>
              <a:rPr lang="en-US" b="0" dirty="0" smtClean="0"/>
              <a:t> 1:14 who is the guarantee of our inheritance until the redemption of the purchased possession, to the praise of His glory.</a:t>
            </a:r>
          </a:p>
          <a:p>
            <a:pPr marL="0" indent="0">
              <a:buNone/>
            </a:pPr>
            <a:r>
              <a:rPr lang="en-US" b="0" dirty="0" smtClean="0"/>
              <a:t>Col 1:12 ¶ giving thanks to the Father who has qualified us to be partakers of the inheritance of the saints in the light.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B43FE-3AC0-40D7-A786-088B6D11CEBB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79109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0" dirty="0" smtClean="0"/>
              <a:t> Ga 3:18 For if the inheritance is of the law, it is no longer of promise; but God gave it to Abraham by promise.</a:t>
            </a:r>
          </a:p>
          <a:p>
            <a:pPr marL="0" indent="0">
              <a:buNone/>
            </a:pPr>
            <a:r>
              <a:rPr lang="en-US" b="0" dirty="0" smtClean="0"/>
              <a:t> </a:t>
            </a:r>
            <a:r>
              <a:rPr lang="en-US" b="0" dirty="0" err="1" smtClean="0"/>
              <a:t>Eph</a:t>
            </a:r>
            <a:r>
              <a:rPr lang="en-US" b="0" dirty="0" smtClean="0"/>
              <a:t> 1:14 who is the guarantee of our inheritance until the redemption of the purchased possession, to the praise of His glory.</a:t>
            </a:r>
          </a:p>
          <a:p>
            <a:pPr marL="0" indent="0">
              <a:buNone/>
            </a:pPr>
            <a:r>
              <a:rPr lang="en-US" b="0" dirty="0" smtClean="0"/>
              <a:t>Col 1:12 ¶ giving thanks to the Father who has qualified us to be partakers of the inheritance of the saints in the light.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B43FE-3AC0-40D7-A786-088B6D11CEBB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0215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06BB6-1C83-4D6F-B78F-6BBF6D5AA7F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18561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A903E-111F-48EA-A059-B56959FACCE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354172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8CFA4-D681-4A4A-B796-F15E492D218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67251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51A11-EFD3-4E5E-8C50-A7E50BE2AC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805687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F056A-644A-4E54-821E-C8FBD46B8A0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905826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455B1-B204-4EE3-8467-719975746DE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97306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A9235-9CD5-40C1-B792-C21A0B3BEC6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242617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3B57A-7FC0-416C-97B8-4047807D353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167886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7AD57-2053-4D84-B514-800E54D628E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959588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FC3B0-9A43-48A4-85CE-B999A76FEA9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336079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EE218-E1BD-4DFC-B39D-A601FA6AB8B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35997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26EECE-6E6C-4932-B681-71D70B54B8B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865559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278" r:id="rId1"/>
    <p:sldLayoutId id="2147484279" r:id="rId2"/>
    <p:sldLayoutId id="2147484280" r:id="rId3"/>
    <p:sldLayoutId id="2147484281" r:id="rId4"/>
    <p:sldLayoutId id="2147484282" r:id="rId5"/>
    <p:sldLayoutId id="2147484283" r:id="rId6"/>
    <p:sldLayoutId id="2147484284" r:id="rId7"/>
    <p:sldLayoutId id="2147484285" r:id="rId8"/>
    <p:sldLayoutId id="2147484286" r:id="rId9"/>
    <p:sldLayoutId id="2147484287" r:id="rId10"/>
    <p:sldLayoutId id="2147484288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Documents and Settings\HP_Administrator\Local Settings\Temporary Internet Files\Content.IE5\SAK2UTP7\00435886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71600"/>
          </a:xfrm>
        </p:spPr>
        <p:txBody>
          <a:bodyPr>
            <a:noAutofit/>
          </a:bodyPr>
          <a:lstStyle/>
          <a:p>
            <a:pPr algn="ctr"/>
            <a:r>
              <a:rPr lang="en-US" sz="9900" dirty="0">
                <a:solidFill>
                  <a:srgbClr val="FFFF00"/>
                </a:solidFill>
                <a:effectLst>
                  <a:glow rad="101600">
                    <a:srgbClr val="040404"/>
                  </a:glow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Bell MT" pitchFamily="18" charset="0"/>
              </a:rPr>
              <a:t>Welcome!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228599" y="1428750"/>
            <a:ext cx="8719458" cy="3404507"/>
          </a:xfrm>
          <a:solidFill>
            <a:schemeClr val="bg2">
              <a:alpha val="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000" b="1" dirty="0">
                <a:effectLst>
                  <a:glow rad="228600">
                    <a:srgbClr val="03080D"/>
                  </a:glow>
                </a:effectLst>
              </a:rPr>
              <a:t>Sunday</a:t>
            </a:r>
          </a:p>
          <a:p>
            <a:pPr lvl="1">
              <a:buNone/>
            </a:pPr>
            <a:r>
              <a:rPr lang="en-US" sz="3000" dirty="0">
                <a:effectLst>
                  <a:glow rad="228600">
                    <a:srgbClr val="03080D"/>
                  </a:glow>
                </a:effectLst>
              </a:rPr>
              <a:t>Bible Study							9:30  AM</a:t>
            </a:r>
          </a:p>
          <a:p>
            <a:pPr lvl="1">
              <a:buNone/>
            </a:pPr>
            <a:r>
              <a:rPr lang="en-US" sz="3000" dirty="0">
                <a:effectLst>
                  <a:glow rad="228600">
                    <a:srgbClr val="03080D"/>
                  </a:glow>
                </a:effectLst>
              </a:rPr>
              <a:t>Worship 		  						10:30 AM</a:t>
            </a:r>
          </a:p>
          <a:p>
            <a:pPr lvl="1">
              <a:buNone/>
            </a:pPr>
            <a:endParaRPr lang="en-US" sz="3000" dirty="0" smtClean="0">
              <a:effectLst>
                <a:glow rad="228600">
                  <a:srgbClr val="03080D"/>
                </a:glow>
              </a:effectLst>
            </a:endParaRPr>
          </a:p>
          <a:p>
            <a:pPr marL="0" indent="0">
              <a:buNone/>
            </a:pPr>
            <a:r>
              <a:rPr lang="en-US" sz="3000" b="1" dirty="0" smtClean="0">
                <a:effectLst>
                  <a:glow rad="228600">
                    <a:srgbClr val="03080D"/>
                  </a:glow>
                </a:effectLst>
              </a:rPr>
              <a:t>Wednesday</a:t>
            </a:r>
            <a:endParaRPr lang="en-US" sz="3000" b="1" dirty="0">
              <a:effectLst>
                <a:glow rad="228600">
                  <a:srgbClr val="03080D"/>
                </a:glow>
              </a:effectLst>
            </a:endParaRPr>
          </a:p>
          <a:p>
            <a:pPr marL="365742" lvl="1" indent="0">
              <a:buNone/>
            </a:pPr>
            <a:r>
              <a:rPr lang="en-US" sz="3000" dirty="0">
                <a:effectLst>
                  <a:glow rad="228600">
                    <a:srgbClr val="03080D"/>
                  </a:glow>
                </a:effectLst>
              </a:rPr>
              <a:t>Bible Class 			 				7:00  PM</a:t>
            </a:r>
          </a:p>
        </p:txBody>
      </p:sp>
      <p:sp>
        <p:nvSpPr>
          <p:cNvPr id="9" name="Title 3"/>
          <p:cNvSpPr txBox="1">
            <a:spLocks/>
          </p:cNvSpPr>
          <p:nvPr/>
        </p:nvSpPr>
        <p:spPr>
          <a:xfrm>
            <a:off x="439057" y="4400550"/>
            <a:ext cx="8229600" cy="514350"/>
          </a:xfrm>
          <a:prstGeom prst="rect">
            <a:avLst/>
          </a:prstGeom>
        </p:spPr>
        <p:txBody>
          <a:bodyPr vert="horz" lIns="0" tIns="45720" rIns="0" bIns="0" anchor="b">
            <a:normAutofit fontScale="97500"/>
          </a:bodyPr>
          <a:lstStyle/>
          <a:p>
            <a:pPr algn="ctr" defTabSz="914355">
              <a:defRPr/>
            </a:pPr>
            <a:r>
              <a:rPr lang="en-US" sz="3000" dirty="0">
                <a:solidFill>
                  <a:schemeClr val="tx1">
                    <a:lumMod val="9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ea typeface="+mj-ea"/>
                <a:cs typeface="+mj-cs"/>
              </a:rPr>
              <a:t>www.SunsetchurchofChrist.net</a:t>
            </a:r>
          </a:p>
        </p:txBody>
      </p:sp>
    </p:spTree>
    <p:extLst>
      <p:ext uri="{BB962C8B-B14F-4D97-AF65-F5344CB8AC3E}">
        <p14:creationId xmlns:p14="http://schemas.microsoft.com/office/powerpoint/2010/main" val="349335829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4800" y="1200150"/>
            <a:ext cx="8534400" cy="394335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3600" i="1" dirty="0"/>
              <a:t>Do you not know that the unrighteous will not inherit the kingdom of God</a:t>
            </a:r>
            <a:r>
              <a:rPr lang="en-US" sz="3600" i="1" dirty="0" smtClean="0"/>
              <a:t>?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txBody>
          <a:bodyPr>
            <a:noAutofit/>
          </a:bodyPr>
          <a:lstStyle/>
          <a:p>
            <a:pPr algn="ctr"/>
            <a:r>
              <a:rPr lang="en-US" sz="6400" dirty="0" smtClean="0">
                <a:latin typeface="+mn-lt"/>
              </a:rPr>
              <a:t>Losing the Inheritance</a:t>
            </a:r>
            <a:endParaRPr lang="en-US" sz="6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9999223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4800" y="1200150"/>
            <a:ext cx="8534400" cy="394335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3600" i="1" dirty="0"/>
              <a:t>Do you not know that the </a:t>
            </a:r>
            <a:r>
              <a:rPr lang="en-US" sz="3600" i="1" dirty="0">
                <a:solidFill>
                  <a:srgbClr val="FFFF00"/>
                </a:solidFill>
              </a:rPr>
              <a:t>unrighteous</a:t>
            </a:r>
            <a:r>
              <a:rPr lang="en-US" sz="3600" i="1" dirty="0"/>
              <a:t> will not inherit the kingdom of God</a:t>
            </a:r>
            <a:r>
              <a:rPr lang="en-US" sz="3600" i="1" dirty="0" smtClean="0"/>
              <a:t>?</a:t>
            </a:r>
          </a:p>
          <a:p>
            <a:pPr marL="0" indent="0" algn="just">
              <a:buNone/>
            </a:pPr>
            <a:endParaRPr lang="en-US" sz="3600" dirty="0" smtClean="0"/>
          </a:p>
          <a:p>
            <a:pPr marL="0" indent="0" algn="just">
              <a:buNone/>
            </a:pPr>
            <a:r>
              <a:rPr lang="en-US" sz="3600" dirty="0" smtClean="0">
                <a:solidFill>
                  <a:srgbClr val="FFFF00"/>
                </a:solidFill>
              </a:rPr>
              <a:t>Unrighteous</a:t>
            </a:r>
            <a:r>
              <a:rPr lang="en-US" sz="3600" dirty="0" smtClean="0"/>
              <a:t> – those who are not right by the standard that God has established</a:t>
            </a:r>
            <a:endParaRPr lang="en-US" sz="3600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txBody>
          <a:bodyPr>
            <a:noAutofit/>
          </a:bodyPr>
          <a:lstStyle/>
          <a:p>
            <a:pPr algn="ctr"/>
            <a:r>
              <a:rPr lang="en-US" sz="6400" dirty="0" smtClean="0">
                <a:latin typeface="+mn-lt"/>
              </a:rPr>
              <a:t>Losing the Inheritance</a:t>
            </a:r>
            <a:endParaRPr lang="en-US" sz="6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9011926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4800" y="1200150"/>
            <a:ext cx="8534400" cy="394335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3600" i="1" dirty="0"/>
              <a:t>Do you not know that the </a:t>
            </a:r>
            <a:r>
              <a:rPr lang="en-US" sz="3600" i="1" dirty="0">
                <a:solidFill>
                  <a:srgbClr val="FFFF00"/>
                </a:solidFill>
              </a:rPr>
              <a:t>unrighteous</a:t>
            </a:r>
            <a:r>
              <a:rPr lang="en-US" sz="3600" i="1" dirty="0"/>
              <a:t> will not inherit the kingdom of God</a:t>
            </a:r>
            <a:r>
              <a:rPr lang="en-US" sz="3600" i="1" dirty="0" smtClean="0"/>
              <a:t>?</a:t>
            </a:r>
          </a:p>
          <a:p>
            <a:pPr marL="0" indent="0" algn="just">
              <a:buNone/>
            </a:pPr>
            <a:endParaRPr lang="en-US" sz="3600" i="1" dirty="0"/>
          </a:p>
          <a:p>
            <a:pPr marL="0" indent="0" algn="just">
              <a:buNone/>
            </a:pPr>
            <a:r>
              <a:rPr lang="en-US" sz="3600" i="1" dirty="0" smtClean="0"/>
              <a:t>those who practice </a:t>
            </a:r>
            <a:r>
              <a:rPr lang="en-US" sz="3600" dirty="0" smtClean="0"/>
              <a:t>(works of the flesh) </a:t>
            </a:r>
            <a:r>
              <a:rPr lang="en-US" sz="3600" i="1" dirty="0" smtClean="0"/>
              <a:t>will not inherit the kingdom of God.										</a:t>
            </a:r>
            <a:r>
              <a:rPr lang="en-US" sz="3600" dirty="0" smtClean="0"/>
              <a:t>Galatians 5:21b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txBody>
          <a:bodyPr>
            <a:noAutofit/>
          </a:bodyPr>
          <a:lstStyle/>
          <a:p>
            <a:pPr algn="ctr"/>
            <a:r>
              <a:rPr lang="en-US" sz="6400" dirty="0" smtClean="0">
                <a:latin typeface="+mn-lt"/>
              </a:rPr>
              <a:t>Losing the Inheritance</a:t>
            </a:r>
            <a:endParaRPr lang="en-US" sz="6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9480580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4800" y="1200150"/>
            <a:ext cx="8534400" cy="394335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3600" i="1" dirty="0"/>
              <a:t>Do you not know that the </a:t>
            </a:r>
            <a:r>
              <a:rPr lang="en-US" sz="3600" i="1" dirty="0">
                <a:solidFill>
                  <a:srgbClr val="FFFF00"/>
                </a:solidFill>
              </a:rPr>
              <a:t>unrighteous</a:t>
            </a:r>
            <a:r>
              <a:rPr lang="en-US" sz="3600" i="1" dirty="0"/>
              <a:t> will not inherit the kingdom of God</a:t>
            </a:r>
            <a:r>
              <a:rPr lang="en-US" sz="3600" i="1" dirty="0" smtClean="0"/>
              <a:t>?</a:t>
            </a:r>
          </a:p>
          <a:p>
            <a:pPr marL="0" indent="0" algn="just">
              <a:buNone/>
            </a:pPr>
            <a:endParaRPr lang="en-US" sz="3600" i="1" dirty="0"/>
          </a:p>
          <a:p>
            <a:pPr marL="0" indent="0" algn="just">
              <a:buNone/>
            </a:pPr>
            <a:r>
              <a:rPr lang="en-US" sz="3600" i="1" dirty="0"/>
              <a:t>For this you know, that no fornicator, unclean person, nor covetous man, who is an idolater, has any inheritance in the kingdom </a:t>
            </a:r>
            <a:r>
              <a:rPr lang="en-US" sz="3600" i="1" dirty="0" smtClean="0"/>
              <a:t>								</a:t>
            </a:r>
            <a:r>
              <a:rPr lang="en-US" sz="3600" dirty="0" smtClean="0"/>
              <a:t>Ephesians 5:5			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txBody>
          <a:bodyPr>
            <a:noAutofit/>
          </a:bodyPr>
          <a:lstStyle/>
          <a:p>
            <a:pPr algn="ctr"/>
            <a:r>
              <a:rPr lang="en-US" sz="6400" dirty="0" smtClean="0">
                <a:latin typeface="+mn-lt"/>
              </a:rPr>
              <a:t>Losing the Inheritance</a:t>
            </a:r>
            <a:endParaRPr lang="en-US" sz="6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7136869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4800" y="1200150"/>
            <a:ext cx="8534400" cy="394335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3600" dirty="0" smtClean="0"/>
              <a:t>If you are living in sin, there is no inheritance</a:t>
            </a:r>
          </a:p>
          <a:p>
            <a:pPr marL="0" indent="0" algn="just">
              <a:buNone/>
            </a:pPr>
            <a:endParaRPr lang="en-US" sz="1200" dirty="0" smtClean="0"/>
          </a:p>
          <a:p>
            <a:pPr marL="0" indent="0" algn="just">
              <a:buNone/>
            </a:pPr>
            <a:r>
              <a:rPr lang="en-US" sz="3600" dirty="0" smtClean="0"/>
              <a:t>Sinning vs. living in sin </a:t>
            </a:r>
          </a:p>
          <a:p>
            <a:pPr marL="0" indent="0" algn="just">
              <a:buNone/>
            </a:pPr>
            <a:endParaRPr lang="en-US" sz="1200" dirty="0" smtClean="0"/>
          </a:p>
          <a:p>
            <a:pPr marL="0" indent="0" algn="just">
              <a:buNone/>
            </a:pPr>
            <a:r>
              <a:rPr lang="en-US" sz="3600" i="1" dirty="0" smtClean="0"/>
              <a:t>If </a:t>
            </a:r>
            <a:r>
              <a:rPr lang="en-US" sz="3600" i="1" dirty="0"/>
              <a:t>we confess our sins, He is faithful and just to forgive us our sins and to cleanse us from all unrighteousness</a:t>
            </a:r>
            <a:r>
              <a:rPr lang="en-US" sz="3600" dirty="0" smtClean="0"/>
              <a:t>.</a:t>
            </a:r>
            <a:r>
              <a:rPr lang="en-US" sz="3600" dirty="0"/>
              <a:t> </a:t>
            </a:r>
            <a:r>
              <a:rPr lang="en-US" sz="3600" dirty="0" smtClean="0"/>
              <a:t>																1 John </a:t>
            </a:r>
            <a:r>
              <a:rPr lang="en-US" sz="3600" dirty="0"/>
              <a:t>1:9 </a:t>
            </a:r>
            <a:endParaRPr lang="en-US" sz="3600" dirty="0" smtClean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txBody>
          <a:bodyPr>
            <a:noAutofit/>
          </a:bodyPr>
          <a:lstStyle/>
          <a:p>
            <a:pPr algn="ctr"/>
            <a:r>
              <a:rPr lang="en-US" sz="6400" dirty="0" smtClean="0">
                <a:latin typeface="+mn-lt"/>
              </a:rPr>
              <a:t>Losing the Inheritance</a:t>
            </a:r>
            <a:endParaRPr lang="en-US" sz="6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9799046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4800" y="1200150"/>
            <a:ext cx="8534400" cy="394335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3600" dirty="0" smtClean="0"/>
              <a:t>If you are living in sin, there is no inheritance</a:t>
            </a:r>
          </a:p>
          <a:p>
            <a:pPr marL="0" indent="0" algn="just">
              <a:buNone/>
            </a:pPr>
            <a:endParaRPr lang="en-US" sz="1200" dirty="0" smtClean="0"/>
          </a:p>
          <a:p>
            <a:pPr marL="0" indent="0" algn="just">
              <a:buNone/>
            </a:pPr>
            <a:r>
              <a:rPr lang="en-US" sz="3600" dirty="0" smtClean="0"/>
              <a:t>Sinning vs. living in sin </a:t>
            </a:r>
          </a:p>
          <a:p>
            <a:pPr marL="0" indent="0" algn="just">
              <a:buNone/>
            </a:pPr>
            <a:endParaRPr lang="en-US" sz="1200" dirty="0"/>
          </a:p>
          <a:p>
            <a:pPr marL="0" indent="0" algn="just">
              <a:buNone/>
            </a:pPr>
            <a:r>
              <a:rPr lang="en-US" sz="3600" dirty="0" smtClean="0"/>
              <a:t>The deceptive nature of sin </a:t>
            </a:r>
          </a:p>
          <a:p>
            <a:pPr marL="0" indent="0" algn="just">
              <a:buNone/>
            </a:pPr>
            <a:r>
              <a:rPr lang="en-US" sz="3600" dirty="0"/>
              <a:t>	</a:t>
            </a:r>
            <a:r>
              <a:rPr lang="en-US" sz="3600" dirty="0" smtClean="0"/>
              <a:t>Temptation and desire – James 1:13-15</a:t>
            </a:r>
          </a:p>
          <a:p>
            <a:pPr marL="0" indent="0" algn="just">
              <a:buNone/>
            </a:pPr>
            <a:r>
              <a:rPr lang="en-US" sz="3600" dirty="0"/>
              <a:t>	</a:t>
            </a:r>
            <a:r>
              <a:rPr lang="en-US" sz="3600" dirty="0" smtClean="0"/>
              <a:t>There is always a penalty – Galatians 6:7</a:t>
            </a:r>
          </a:p>
          <a:p>
            <a:pPr marL="0" indent="0" algn="just">
              <a:buNone/>
            </a:pPr>
            <a:endParaRPr lang="en-US" sz="3600" dirty="0" smtClean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txBody>
          <a:bodyPr>
            <a:noAutofit/>
          </a:bodyPr>
          <a:lstStyle/>
          <a:p>
            <a:pPr algn="ctr"/>
            <a:r>
              <a:rPr lang="en-US" sz="6400" dirty="0" smtClean="0">
                <a:latin typeface="+mn-lt"/>
              </a:rPr>
              <a:t>Losing the Inheritance</a:t>
            </a:r>
            <a:endParaRPr lang="en-US" sz="6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8395907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4800" y="1200150"/>
            <a:ext cx="8534400" cy="394335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3600" dirty="0" smtClean="0"/>
              <a:t>Works of the flesh</a:t>
            </a:r>
          </a:p>
          <a:p>
            <a:pPr marL="0" indent="0" algn="just">
              <a:buNone/>
            </a:pPr>
            <a:r>
              <a:rPr lang="en-US" sz="3600" dirty="0" smtClean="0"/>
              <a:t>Neither fornicators</a:t>
            </a:r>
            <a:r>
              <a:rPr lang="en-US" sz="3600" dirty="0"/>
              <a:t>, nor idolaters, nor adulterers, nor homosexuals, nor </a:t>
            </a:r>
            <a:r>
              <a:rPr lang="en-US" sz="3600" dirty="0" smtClean="0"/>
              <a:t>sodomites, </a:t>
            </a:r>
            <a:r>
              <a:rPr lang="en-US" sz="3600" dirty="0"/>
              <a:t>nor thieves, nor covetous, nor drunkards, nor revilers, nor </a:t>
            </a:r>
            <a:r>
              <a:rPr lang="en-US" sz="3600" dirty="0" err="1" smtClean="0"/>
              <a:t>extortioners</a:t>
            </a:r>
            <a:r>
              <a:rPr lang="en-US" sz="3600" dirty="0" smtClean="0"/>
              <a:t>……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txBody>
          <a:bodyPr>
            <a:noAutofit/>
          </a:bodyPr>
          <a:lstStyle/>
          <a:p>
            <a:pPr algn="ctr"/>
            <a:r>
              <a:rPr lang="en-US" sz="6400" dirty="0" smtClean="0">
                <a:latin typeface="+mn-lt"/>
              </a:rPr>
              <a:t>Losing the Inheritance</a:t>
            </a:r>
            <a:endParaRPr lang="en-US" sz="6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5892304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4800" y="1200150"/>
            <a:ext cx="2743200" cy="394335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3600" dirty="0" smtClean="0"/>
              <a:t>Fornicators </a:t>
            </a:r>
          </a:p>
          <a:p>
            <a:pPr marL="0" indent="0" algn="just">
              <a:buNone/>
            </a:pPr>
            <a:r>
              <a:rPr lang="en-US" sz="3600" dirty="0" smtClean="0"/>
              <a:t>Adulterers</a:t>
            </a:r>
          </a:p>
          <a:p>
            <a:pPr marL="0" indent="0" algn="just">
              <a:buNone/>
            </a:pPr>
            <a:r>
              <a:rPr lang="en-US" sz="3600" dirty="0" smtClean="0"/>
              <a:t>Homosexuals</a:t>
            </a:r>
          </a:p>
          <a:p>
            <a:pPr marL="0" indent="0" algn="just">
              <a:buNone/>
            </a:pPr>
            <a:r>
              <a:rPr lang="en-US" sz="3600" dirty="0" smtClean="0"/>
              <a:t>Sodomites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txBody>
          <a:bodyPr>
            <a:noAutofit/>
          </a:bodyPr>
          <a:lstStyle/>
          <a:p>
            <a:pPr algn="ctr"/>
            <a:r>
              <a:rPr lang="en-US" sz="6400" dirty="0" smtClean="0">
                <a:latin typeface="+mn-lt"/>
              </a:rPr>
              <a:t>Works of the Flesh</a:t>
            </a:r>
            <a:endParaRPr lang="en-US" sz="6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4149566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4800" y="1200150"/>
            <a:ext cx="2743200" cy="394335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3600" dirty="0" smtClean="0"/>
              <a:t>Fornicators </a:t>
            </a:r>
          </a:p>
          <a:p>
            <a:pPr marL="0" indent="0" algn="just">
              <a:buNone/>
            </a:pPr>
            <a:r>
              <a:rPr lang="en-US" sz="3600" dirty="0" smtClean="0"/>
              <a:t>Adulterers</a:t>
            </a:r>
          </a:p>
          <a:p>
            <a:pPr marL="0" indent="0" algn="just">
              <a:buNone/>
            </a:pPr>
            <a:r>
              <a:rPr lang="en-US" sz="3600" dirty="0" smtClean="0"/>
              <a:t>Homosexuals</a:t>
            </a:r>
          </a:p>
          <a:p>
            <a:pPr marL="0" indent="0" algn="just">
              <a:buNone/>
            </a:pPr>
            <a:r>
              <a:rPr lang="en-US" sz="3600" dirty="0" smtClean="0"/>
              <a:t>Sodomites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txBody>
          <a:bodyPr>
            <a:noAutofit/>
          </a:bodyPr>
          <a:lstStyle/>
          <a:p>
            <a:pPr algn="ctr"/>
            <a:r>
              <a:rPr lang="en-US" sz="6400" dirty="0" smtClean="0">
                <a:latin typeface="+mn-lt"/>
              </a:rPr>
              <a:t>Works of the Flesh</a:t>
            </a:r>
            <a:endParaRPr lang="en-US" sz="6400" dirty="0">
              <a:latin typeface="+mn-lt"/>
            </a:endParaRPr>
          </a:p>
        </p:txBody>
      </p:sp>
      <p:sp>
        <p:nvSpPr>
          <p:cNvPr id="6" name="Content Placeholder 3"/>
          <p:cNvSpPr txBox="1">
            <a:spLocks/>
          </p:cNvSpPr>
          <p:nvPr/>
        </p:nvSpPr>
        <p:spPr>
          <a:xfrm>
            <a:off x="3429000" y="1200150"/>
            <a:ext cx="2743200" cy="39433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fontAlgn="auto"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</a:pPr>
            <a:r>
              <a:rPr lang="en-US" sz="3600" smtClean="0"/>
              <a:t>Idolaters</a:t>
            </a:r>
          </a:p>
          <a:p>
            <a:pPr marL="0" indent="0" algn="just" fontAlgn="auto"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</a:pPr>
            <a:r>
              <a:rPr lang="en-US" sz="3600" smtClean="0"/>
              <a:t>Thieves</a:t>
            </a:r>
          </a:p>
          <a:p>
            <a:pPr marL="0" indent="0" algn="just" fontAlgn="auto"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</a:pPr>
            <a:r>
              <a:rPr lang="en-US" sz="3600" smtClean="0"/>
              <a:t>Covetous</a:t>
            </a:r>
          </a:p>
          <a:p>
            <a:pPr marL="0" indent="0" algn="just" fontAlgn="auto"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</a:pPr>
            <a:r>
              <a:rPr lang="en-US" sz="3600" smtClean="0"/>
              <a:t>Extortioners</a:t>
            </a:r>
            <a:endParaRPr lang="en-US" sz="3600" dirty="0" smtClean="0"/>
          </a:p>
        </p:txBody>
      </p:sp>
    </p:spTree>
    <p:extLst>
      <p:ext uri="{BB962C8B-B14F-4D97-AF65-F5344CB8AC3E}">
        <p14:creationId xmlns:p14="http://schemas.microsoft.com/office/powerpoint/2010/main" val="146270959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4800" y="1200150"/>
            <a:ext cx="2743200" cy="394335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3600" dirty="0" smtClean="0"/>
              <a:t>Fornicators </a:t>
            </a:r>
          </a:p>
          <a:p>
            <a:pPr marL="0" indent="0" algn="just">
              <a:buNone/>
            </a:pPr>
            <a:r>
              <a:rPr lang="en-US" sz="3600" dirty="0" smtClean="0"/>
              <a:t>Adulterers</a:t>
            </a:r>
          </a:p>
          <a:p>
            <a:pPr marL="0" indent="0" algn="just">
              <a:buNone/>
            </a:pPr>
            <a:r>
              <a:rPr lang="en-US" sz="3600" dirty="0" smtClean="0"/>
              <a:t>Homosexuals</a:t>
            </a:r>
          </a:p>
          <a:p>
            <a:pPr marL="0" indent="0" algn="just">
              <a:buNone/>
            </a:pPr>
            <a:r>
              <a:rPr lang="en-US" sz="3600" dirty="0" smtClean="0"/>
              <a:t>Sodomites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txBody>
          <a:bodyPr>
            <a:noAutofit/>
          </a:bodyPr>
          <a:lstStyle/>
          <a:p>
            <a:pPr algn="ctr"/>
            <a:r>
              <a:rPr lang="en-US" sz="6400" dirty="0" smtClean="0">
                <a:latin typeface="+mn-lt"/>
              </a:rPr>
              <a:t>Works of the Flesh</a:t>
            </a:r>
            <a:endParaRPr lang="en-US" sz="6400" dirty="0">
              <a:latin typeface="+mn-lt"/>
            </a:endParaRPr>
          </a:p>
        </p:txBody>
      </p:sp>
      <p:sp>
        <p:nvSpPr>
          <p:cNvPr id="6" name="Content Placeholder 3"/>
          <p:cNvSpPr txBox="1">
            <a:spLocks/>
          </p:cNvSpPr>
          <p:nvPr/>
        </p:nvSpPr>
        <p:spPr>
          <a:xfrm>
            <a:off x="3429000" y="1200150"/>
            <a:ext cx="2743200" cy="39433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fontAlgn="auto"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</a:pPr>
            <a:r>
              <a:rPr lang="en-US" sz="3600" smtClean="0"/>
              <a:t>Idolaters</a:t>
            </a:r>
          </a:p>
          <a:p>
            <a:pPr marL="0" indent="0" algn="just" fontAlgn="auto"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</a:pPr>
            <a:r>
              <a:rPr lang="en-US" sz="3600" smtClean="0"/>
              <a:t>Thieves</a:t>
            </a:r>
          </a:p>
          <a:p>
            <a:pPr marL="0" indent="0" algn="just" fontAlgn="auto"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</a:pPr>
            <a:r>
              <a:rPr lang="en-US" sz="3600" smtClean="0"/>
              <a:t>Covetous</a:t>
            </a:r>
          </a:p>
          <a:p>
            <a:pPr marL="0" indent="0" algn="just" fontAlgn="auto"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</a:pPr>
            <a:r>
              <a:rPr lang="en-US" sz="3600" smtClean="0"/>
              <a:t>Extortioners</a:t>
            </a:r>
            <a:endParaRPr lang="en-US" sz="3600" dirty="0" smtClean="0"/>
          </a:p>
        </p:txBody>
      </p:sp>
      <p:sp>
        <p:nvSpPr>
          <p:cNvPr id="7" name="Content Placeholder 3"/>
          <p:cNvSpPr txBox="1">
            <a:spLocks/>
          </p:cNvSpPr>
          <p:nvPr/>
        </p:nvSpPr>
        <p:spPr>
          <a:xfrm>
            <a:off x="6248400" y="1200150"/>
            <a:ext cx="2438400" cy="39433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fontAlgn="auto"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</a:pPr>
            <a:endParaRPr lang="en-US" sz="3600" dirty="0" smtClean="0"/>
          </a:p>
          <a:p>
            <a:pPr marL="0" indent="0" algn="just" fontAlgn="auto"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</a:pPr>
            <a:r>
              <a:rPr lang="en-US" sz="3600" dirty="0" smtClean="0"/>
              <a:t>Drunkards</a:t>
            </a:r>
          </a:p>
          <a:p>
            <a:pPr marL="0" indent="0" algn="just" fontAlgn="auto"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</a:pPr>
            <a:r>
              <a:rPr lang="en-US" sz="3600" dirty="0" smtClean="0"/>
              <a:t>Revilers</a:t>
            </a:r>
          </a:p>
        </p:txBody>
      </p:sp>
    </p:spTree>
    <p:extLst>
      <p:ext uri="{BB962C8B-B14F-4D97-AF65-F5344CB8AC3E}">
        <p14:creationId xmlns:p14="http://schemas.microsoft.com/office/powerpoint/2010/main" val="176181506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268016"/>
          </a:xfrm>
        </p:spPr>
        <p:txBody>
          <a:bodyPr>
            <a:noAutofit/>
          </a:bodyPr>
          <a:lstStyle/>
          <a:p>
            <a:pPr algn="ctr"/>
            <a:r>
              <a:rPr lang="en-US" sz="7425" dirty="0">
                <a:effectLst>
                  <a:glow rad="228600">
                    <a:srgbClr val="000000"/>
                  </a:glow>
                </a:effectLst>
                <a:latin typeface="+mn-lt"/>
              </a:rPr>
              <a:t>John </a:t>
            </a:r>
            <a:r>
              <a:rPr lang="en-US" sz="7425" dirty="0" smtClean="0">
                <a:effectLst>
                  <a:glow rad="228600">
                    <a:srgbClr val="000000"/>
                  </a:glow>
                </a:effectLst>
                <a:latin typeface="+mn-lt"/>
              </a:rPr>
              <a:t>8:21-30</a:t>
            </a:r>
            <a:endParaRPr lang="en-US" sz="7425" dirty="0">
              <a:effectLst>
                <a:glow rad="228600">
                  <a:srgbClr val="000000"/>
                </a:glo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451" y="1268017"/>
            <a:ext cx="8911901" cy="377206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750" dirty="0" smtClean="0"/>
              <a:t>Jesus reveals His goal</a:t>
            </a:r>
          </a:p>
          <a:p>
            <a:pPr marL="0" indent="0" algn="just">
              <a:buNone/>
            </a:pPr>
            <a:endParaRPr lang="en-US" sz="3750" dirty="0"/>
          </a:p>
          <a:p>
            <a:pPr marL="0" indent="0" algn="just">
              <a:buNone/>
            </a:pPr>
            <a:r>
              <a:rPr lang="en-US" sz="3750" dirty="0" smtClean="0"/>
              <a:t>Belief in Jesus</a:t>
            </a:r>
          </a:p>
          <a:p>
            <a:pPr marL="0" indent="0" algn="just">
              <a:buNone/>
            </a:pPr>
            <a:endParaRPr lang="en-US" sz="3750" dirty="0"/>
          </a:p>
          <a:p>
            <a:pPr marL="0" indent="0" algn="just">
              <a:buNone/>
            </a:pPr>
            <a:r>
              <a:rPr lang="en-US" sz="3750" dirty="0" smtClean="0"/>
              <a:t>Speaking from the Father</a:t>
            </a:r>
          </a:p>
        </p:txBody>
      </p:sp>
    </p:spTree>
    <p:extLst>
      <p:ext uri="{BB962C8B-B14F-4D97-AF65-F5344CB8AC3E}">
        <p14:creationId xmlns:p14="http://schemas.microsoft.com/office/powerpoint/2010/main" val="62951592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4800" y="1200150"/>
            <a:ext cx="2743200" cy="394335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3600" dirty="0" smtClean="0"/>
              <a:t>Fornicators </a:t>
            </a:r>
          </a:p>
          <a:p>
            <a:pPr marL="0" indent="0" algn="just">
              <a:buNone/>
            </a:pPr>
            <a:r>
              <a:rPr lang="en-US" sz="3600" dirty="0" smtClean="0"/>
              <a:t>Adulterers</a:t>
            </a:r>
          </a:p>
          <a:p>
            <a:pPr marL="0" indent="0" algn="just">
              <a:buNone/>
            </a:pPr>
            <a:r>
              <a:rPr lang="en-US" sz="3600" dirty="0" smtClean="0"/>
              <a:t>Homosexuals</a:t>
            </a:r>
          </a:p>
          <a:p>
            <a:pPr marL="0" indent="0" algn="just">
              <a:buNone/>
            </a:pPr>
            <a:r>
              <a:rPr lang="en-US" sz="3600" dirty="0" smtClean="0"/>
              <a:t>Sodomites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txBody>
          <a:bodyPr>
            <a:noAutofit/>
          </a:bodyPr>
          <a:lstStyle/>
          <a:p>
            <a:pPr algn="ctr"/>
            <a:r>
              <a:rPr lang="en-US" sz="6400" dirty="0" smtClean="0">
                <a:latin typeface="+mn-lt"/>
              </a:rPr>
              <a:t>Such Were You……</a:t>
            </a:r>
            <a:endParaRPr lang="en-US" sz="6400" dirty="0">
              <a:latin typeface="+mn-lt"/>
            </a:endParaRPr>
          </a:p>
        </p:txBody>
      </p:sp>
      <p:sp>
        <p:nvSpPr>
          <p:cNvPr id="6" name="Content Placeholder 3"/>
          <p:cNvSpPr txBox="1">
            <a:spLocks/>
          </p:cNvSpPr>
          <p:nvPr/>
        </p:nvSpPr>
        <p:spPr>
          <a:xfrm>
            <a:off x="3429000" y="1200150"/>
            <a:ext cx="2743200" cy="39433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fontAlgn="auto"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</a:pPr>
            <a:r>
              <a:rPr lang="en-US" sz="3600" smtClean="0"/>
              <a:t>Idolaters</a:t>
            </a:r>
          </a:p>
          <a:p>
            <a:pPr marL="0" indent="0" algn="just" fontAlgn="auto"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</a:pPr>
            <a:r>
              <a:rPr lang="en-US" sz="3600" smtClean="0"/>
              <a:t>Thieves</a:t>
            </a:r>
          </a:p>
          <a:p>
            <a:pPr marL="0" indent="0" algn="just" fontAlgn="auto"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</a:pPr>
            <a:r>
              <a:rPr lang="en-US" sz="3600" smtClean="0"/>
              <a:t>Covetous</a:t>
            </a:r>
          </a:p>
          <a:p>
            <a:pPr marL="0" indent="0" algn="just" fontAlgn="auto"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</a:pPr>
            <a:r>
              <a:rPr lang="en-US" sz="3600" smtClean="0"/>
              <a:t>Extortioners</a:t>
            </a:r>
            <a:endParaRPr lang="en-US" sz="3600" dirty="0" smtClean="0"/>
          </a:p>
        </p:txBody>
      </p:sp>
      <p:sp>
        <p:nvSpPr>
          <p:cNvPr id="7" name="Content Placeholder 3"/>
          <p:cNvSpPr txBox="1">
            <a:spLocks/>
          </p:cNvSpPr>
          <p:nvPr/>
        </p:nvSpPr>
        <p:spPr>
          <a:xfrm>
            <a:off x="6248400" y="1200150"/>
            <a:ext cx="2438400" cy="39433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fontAlgn="auto"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</a:pPr>
            <a:endParaRPr lang="en-US" sz="3600" dirty="0" smtClean="0"/>
          </a:p>
          <a:p>
            <a:pPr marL="0" indent="0" algn="just" fontAlgn="auto"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</a:pPr>
            <a:r>
              <a:rPr lang="en-US" sz="3600" dirty="0" smtClean="0"/>
              <a:t>Drunkards</a:t>
            </a:r>
          </a:p>
          <a:p>
            <a:pPr marL="0" indent="0" algn="just" fontAlgn="auto"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</a:pPr>
            <a:r>
              <a:rPr lang="en-US" sz="3600" dirty="0" smtClean="0"/>
              <a:t>Revilers</a:t>
            </a:r>
          </a:p>
        </p:txBody>
      </p:sp>
    </p:spTree>
    <p:extLst>
      <p:ext uri="{BB962C8B-B14F-4D97-AF65-F5344CB8AC3E}">
        <p14:creationId xmlns:p14="http://schemas.microsoft.com/office/powerpoint/2010/main" val="392750770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4800" y="1200150"/>
            <a:ext cx="8458200" cy="394335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3600" dirty="0" smtClean="0"/>
              <a:t>You were washed – Baptized</a:t>
            </a:r>
          </a:p>
          <a:p>
            <a:pPr marL="0" indent="0" algn="just">
              <a:buNone/>
            </a:pPr>
            <a:r>
              <a:rPr lang="en-US" sz="3600" dirty="0"/>
              <a:t>	</a:t>
            </a:r>
            <a:r>
              <a:rPr lang="en-US" sz="3600" dirty="0" smtClean="0"/>
              <a:t>Cleansed of sin</a:t>
            </a:r>
          </a:p>
          <a:p>
            <a:pPr marL="0" indent="0" algn="just">
              <a:buNone/>
            </a:pPr>
            <a:r>
              <a:rPr lang="en-US" sz="3600" dirty="0"/>
              <a:t>	</a:t>
            </a:r>
            <a:r>
              <a:rPr lang="en-US" sz="3600" dirty="0" smtClean="0"/>
              <a:t>Born again</a:t>
            </a:r>
          </a:p>
          <a:p>
            <a:pPr marL="0" indent="0" algn="just">
              <a:buNone/>
            </a:pPr>
            <a:r>
              <a:rPr lang="en-US" sz="3600" dirty="0"/>
              <a:t>	</a:t>
            </a:r>
            <a:r>
              <a:rPr lang="en-US" sz="3600" dirty="0" smtClean="0"/>
              <a:t>Adopted by Grace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txBody>
          <a:bodyPr>
            <a:noAutofit/>
          </a:bodyPr>
          <a:lstStyle/>
          <a:p>
            <a:pPr algn="ctr"/>
            <a:r>
              <a:rPr lang="en-US" sz="6400" dirty="0" smtClean="0">
                <a:latin typeface="+mn-lt"/>
              </a:rPr>
              <a:t>Such Were You……</a:t>
            </a:r>
            <a:endParaRPr lang="en-US" sz="6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769786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4800" y="1200150"/>
            <a:ext cx="8458200" cy="394335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3600" dirty="0" smtClean="0"/>
              <a:t>You were washed – Baptized</a:t>
            </a:r>
          </a:p>
          <a:p>
            <a:pPr marL="0" indent="0" algn="just">
              <a:buNone/>
            </a:pPr>
            <a:r>
              <a:rPr lang="en-US" sz="3600" dirty="0" smtClean="0"/>
              <a:t>You were sanctified – Made Holy</a:t>
            </a:r>
            <a:endParaRPr lang="en-US" sz="3600" dirty="0"/>
          </a:p>
          <a:p>
            <a:pPr marL="0" indent="0" algn="just">
              <a:buNone/>
            </a:pPr>
            <a:r>
              <a:rPr lang="en-US" sz="3600" dirty="0" smtClean="0"/>
              <a:t>	Your body is now a Temple of God</a:t>
            </a:r>
          </a:p>
          <a:p>
            <a:pPr marL="0" indent="0" algn="just">
              <a:buNone/>
            </a:pPr>
            <a:r>
              <a:rPr lang="en-US" sz="3600" dirty="0"/>
              <a:t>	</a:t>
            </a:r>
            <a:r>
              <a:rPr lang="en-US" sz="3600" dirty="0" smtClean="0"/>
              <a:t>His Spirit makes you alive</a:t>
            </a:r>
          </a:p>
          <a:p>
            <a:pPr marL="0" indent="0" algn="just">
              <a:buNone/>
            </a:pPr>
            <a:r>
              <a:rPr lang="en-US" sz="3600" dirty="0"/>
              <a:t>	</a:t>
            </a:r>
            <a:r>
              <a:rPr lang="en-US" sz="3600" dirty="0" smtClean="0"/>
              <a:t>You must maintain its </a:t>
            </a:r>
            <a:r>
              <a:rPr lang="en-US" sz="3600" dirty="0" err="1" smtClean="0"/>
              <a:t>sanctitiy</a:t>
            </a:r>
            <a:endParaRPr lang="en-US" sz="3600" dirty="0" smtClean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txBody>
          <a:bodyPr>
            <a:noAutofit/>
          </a:bodyPr>
          <a:lstStyle/>
          <a:p>
            <a:pPr algn="ctr"/>
            <a:r>
              <a:rPr lang="en-US" sz="6400" dirty="0" smtClean="0">
                <a:latin typeface="+mn-lt"/>
              </a:rPr>
              <a:t>Such Were You……</a:t>
            </a:r>
            <a:endParaRPr lang="en-US" sz="6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6152715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4800" y="1200150"/>
            <a:ext cx="8458200" cy="394335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3600" dirty="0" smtClean="0"/>
              <a:t>You were washed – Baptized</a:t>
            </a:r>
          </a:p>
          <a:p>
            <a:pPr marL="0" indent="0" algn="just">
              <a:buNone/>
            </a:pPr>
            <a:r>
              <a:rPr lang="en-US" sz="3600" dirty="0" smtClean="0"/>
              <a:t>You were sanctified – Made Holy</a:t>
            </a:r>
          </a:p>
          <a:p>
            <a:pPr marL="0" indent="0" algn="just">
              <a:buNone/>
            </a:pPr>
            <a:r>
              <a:rPr lang="en-US" sz="3600" dirty="0" smtClean="0"/>
              <a:t>You were justified – Made right before God</a:t>
            </a:r>
          </a:p>
          <a:p>
            <a:pPr marL="0" indent="0" algn="just">
              <a:buNone/>
            </a:pPr>
            <a:r>
              <a:rPr lang="en-US" sz="3600" dirty="0"/>
              <a:t>	</a:t>
            </a:r>
            <a:r>
              <a:rPr lang="en-US" sz="3600" dirty="0" smtClean="0"/>
              <a:t>Literally – acquittal of charges</a:t>
            </a:r>
          </a:p>
          <a:p>
            <a:pPr marL="0" indent="0" algn="just">
              <a:buNone/>
            </a:pPr>
            <a:r>
              <a:rPr lang="en-US" sz="3600" dirty="0"/>
              <a:t>	</a:t>
            </a:r>
            <a:r>
              <a:rPr lang="en-US" sz="3600" dirty="0" smtClean="0"/>
              <a:t>By the righteousness of Jesus</a:t>
            </a:r>
          </a:p>
          <a:p>
            <a:pPr marL="0" indent="0" algn="just">
              <a:buNone/>
            </a:pPr>
            <a:r>
              <a:rPr lang="en-US" sz="3600" dirty="0"/>
              <a:t>	</a:t>
            </a:r>
            <a:endParaRPr lang="en-US" sz="3600" dirty="0" smtClean="0"/>
          </a:p>
          <a:p>
            <a:pPr marL="0" indent="0" algn="just">
              <a:buNone/>
            </a:pPr>
            <a:r>
              <a:rPr lang="en-US" sz="3600" dirty="0"/>
              <a:t>	</a:t>
            </a:r>
            <a:endParaRPr lang="en-US" sz="3600" dirty="0" smtClean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txBody>
          <a:bodyPr>
            <a:noAutofit/>
          </a:bodyPr>
          <a:lstStyle/>
          <a:p>
            <a:pPr algn="ctr"/>
            <a:r>
              <a:rPr lang="en-US" sz="6400" dirty="0" smtClean="0">
                <a:latin typeface="+mn-lt"/>
              </a:rPr>
              <a:t>Such Were You……</a:t>
            </a:r>
            <a:endParaRPr lang="en-US" sz="6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7404126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4800" y="1200150"/>
            <a:ext cx="8458200" cy="394335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3600" dirty="0" smtClean="0"/>
              <a:t>Do not return to the reason you were lost</a:t>
            </a:r>
          </a:p>
          <a:p>
            <a:pPr marL="0" indent="0" algn="just">
              <a:buNone/>
            </a:pPr>
            <a:endParaRPr lang="en-US" sz="3600" dirty="0"/>
          </a:p>
          <a:p>
            <a:pPr marL="0" indent="0" algn="just">
              <a:buNone/>
            </a:pPr>
            <a:r>
              <a:rPr lang="en-US" sz="3600" dirty="0" smtClean="0"/>
              <a:t>God cannot exist with sinfulness</a:t>
            </a:r>
          </a:p>
          <a:p>
            <a:pPr marL="0" indent="0" algn="just">
              <a:buNone/>
            </a:pPr>
            <a:endParaRPr lang="en-US" sz="3600" dirty="0"/>
          </a:p>
          <a:p>
            <a:pPr marL="0" indent="0" algn="just">
              <a:buNone/>
            </a:pPr>
            <a:r>
              <a:rPr lang="en-US" sz="3600" dirty="0" smtClean="0"/>
              <a:t>Constantly seek to purify yourselves</a:t>
            </a:r>
          </a:p>
          <a:p>
            <a:pPr marL="0" indent="0" algn="just">
              <a:buNone/>
            </a:pPr>
            <a:r>
              <a:rPr lang="en-US" sz="3600" dirty="0"/>
              <a:t>	</a:t>
            </a:r>
            <a:endParaRPr lang="en-US" sz="3600" dirty="0" smtClean="0"/>
          </a:p>
          <a:p>
            <a:pPr marL="0" indent="0" algn="just">
              <a:buNone/>
            </a:pPr>
            <a:r>
              <a:rPr lang="en-US" sz="3600" dirty="0"/>
              <a:t>	</a:t>
            </a:r>
            <a:endParaRPr lang="en-US" sz="3600" dirty="0" smtClean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txBody>
          <a:bodyPr>
            <a:noAutofit/>
          </a:bodyPr>
          <a:lstStyle/>
          <a:p>
            <a:pPr algn="ctr"/>
            <a:r>
              <a:rPr lang="en-US" sz="6400" dirty="0" smtClean="0">
                <a:latin typeface="+mn-lt"/>
              </a:rPr>
              <a:t>Therefore</a:t>
            </a:r>
            <a:endParaRPr lang="en-US" sz="6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9069567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19248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92" y="273844"/>
            <a:ext cx="8783816" cy="4648200"/>
          </a:xfrm>
        </p:spPr>
      </p:pic>
    </p:spTree>
    <p:extLst>
      <p:ext uri="{BB962C8B-B14F-4D97-AF65-F5344CB8AC3E}">
        <p14:creationId xmlns:p14="http://schemas.microsoft.com/office/powerpoint/2010/main" val="233887357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Documents and Settings\HP_Administrator\Local Settings\Temporary Internet Files\Content.IE5\SAK2UTP7\00435886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71600"/>
          </a:xfrm>
        </p:spPr>
        <p:txBody>
          <a:bodyPr>
            <a:noAutofit/>
          </a:bodyPr>
          <a:lstStyle/>
          <a:p>
            <a:pPr algn="ctr"/>
            <a:r>
              <a:rPr lang="en-US" sz="9900" dirty="0">
                <a:solidFill>
                  <a:srgbClr val="FFFF00"/>
                </a:solidFill>
                <a:effectLst>
                  <a:glow rad="101600">
                    <a:srgbClr val="040404"/>
                  </a:glow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Bell MT" pitchFamily="18" charset="0"/>
              </a:rPr>
              <a:t>Welcome!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228600" y="1428750"/>
            <a:ext cx="8610601" cy="3622222"/>
          </a:xfrm>
          <a:solidFill>
            <a:schemeClr val="bg2">
              <a:alpha val="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000" b="1" dirty="0">
                <a:effectLst>
                  <a:glow rad="228600">
                    <a:srgbClr val="03080D"/>
                  </a:glow>
                </a:effectLst>
              </a:rPr>
              <a:t>Sunday</a:t>
            </a:r>
          </a:p>
          <a:p>
            <a:pPr lvl="1">
              <a:buNone/>
            </a:pPr>
            <a:r>
              <a:rPr lang="en-US" sz="3000" dirty="0">
                <a:effectLst>
                  <a:glow rad="228600">
                    <a:srgbClr val="03080D"/>
                  </a:glow>
                </a:effectLst>
              </a:rPr>
              <a:t>Bible Study						9:30  AM</a:t>
            </a:r>
          </a:p>
          <a:p>
            <a:pPr lvl="1">
              <a:buNone/>
            </a:pPr>
            <a:r>
              <a:rPr lang="en-US" sz="3000" dirty="0">
                <a:effectLst>
                  <a:glow rad="228600">
                    <a:srgbClr val="03080D"/>
                  </a:glow>
                </a:effectLst>
              </a:rPr>
              <a:t>Worship 		  					10:30 AM</a:t>
            </a:r>
          </a:p>
          <a:p>
            <a:pPr lvl="1">
              <a:buNone/>
            </a:pPr>
            <a:endParaRPr lang="en-US" sz="3000" dirty="0" smtClean="0">
              <a:effectLst>
                <a:glow rad="228600">
                  <a:srgbClr val="03080D"/>
                </a:glow>
              </a:effectLst>
            </a:endParaRPr>
          </a:p>
          <a:p>
            <a:pPr marL="0" indent="0">
              <a:buNone/>
            </a:pPr>
            <a:r>
              <a:rPr lang="en-US" sz="3000" b="1" dirty="0" smtClean="0">
                <a:effectLst>
                  <a:glow rad="228600">
                    <a:srgbClr val="03080D"/>
                  </a:glow>
                </a:effectLst>
              </a:rPr>
              <a:t>Wednesday</a:t>
            </a:r>
            <a:endParaRPr lang="en-US" sz="3000" b="1" dirty="0">
              <a:effectLst>
                <a:glow rad="228600">
                  <a:srgbClr val="03080D"/>
                </a:glow>
              </a:effectLst>
            </a:endParaRPr>
          </a:p>
          <a:p>
            <a:pPr marL="365742" lvl="1" indent="0">
              <a:buNone/>
            </a:pPr>
            <a:r>
              <a:rPr lang="en-US" sz="3000" dirty="0">
                <a:effectLst>
                  <a:glow rad="228600">
                    <a:srgbClr val="03080D"/>
                  </a:glow>
                </a:effectLst>
              </a:rPr>
              <a:t>Bible Class 			 			7:00  PM</a:t>
            </a:r>
          </a:p>
        </p:txBody>
      </p:sp>
      <p:sp>
        <p:nvSpPr>
          <p:cNvPr id="9" name="Title 3"/>
          <p:cNvSpPr txBox="1">
            <a:spLocks/>
          </p:cNvSpPr>
          <p:nvPr/>
        </p:nvSpPr>
        <p:spPr>
          <a:xfrm>
            <a:off x="439057" y="4400550"/>
            <a:ext cx="8229600" cy="514350"/>
          </a:xfrm>
          <a:prstGeom prst="rect">
            <a:avLst/>
          </a:prstGeom>
        </p:spPr>
        <p:txBody>
          <a:bodyPr vert="horz" lIns="0" tIns="45720" rIns="0" bIns="0" anchor="b">
            <a:normAutofit fontScale="97500"/>
          </a:bodyPr>
          <a:lstStyle/>
          <a:p>
            <a:pPr algn="ctr" defTabSz="914355">
              <a:defRPr/>
            </a:pPr>
            <a:r>
              <a:rPr lang="en-US" sz="3000" dirty="0">
                <a:solidFill>
                  <a:schemeClr val="tx1">
                    <a:lumMod val="9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ea typeface="+mj-ea"/>
                <a:cs typeface="+mj-cs"/>
              </a:rPr>
              <a:t>www.SunsetchurchofChrist.net</a:t>
            </a:r>
          </a:p>
        </p:txBody>
      </p:sp>
    </p:spTree>
    <p:extLst>
      <p:ext uri="{BB962C8B-B14F-4D97-AF65-F5344CB8AC3E}">
        <p14:creationId xmlns:p14="http://schemas.microsoft.com/office/powerpoint/2010/main" val="44751518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2124672"/>
              </p:ext>
            </p:extLst>
          </p:nvPr>
        </p:nvGraphicFramePr>
        <p:xfrm>
          <a:off x="-100013" y="-1"/>
          <a:ext cx="9244012" cy="514350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{D7AC3CCA-C797-4891-BE02-D94E43425B78}</a:tableStyleId>
              </a:tblPr>
              <a:tblGrid>
                <a:gridCol w="462200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62200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28625"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cap="none" spc="0" baseline="0" dirty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Opening Prayer</a:t>
                      </a: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Anthony Ward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cap="none" spc="0" baseline="0" dirty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Song – </a:t>
                      </a: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Grant Haines</a:t>
                      </a: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Scripture Reading 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Michael Hetzer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cap="none" spc="0" baseline="0" dirty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Song – </a:t>
                      </a: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Grant Haines</a:t>
                      </a: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Song – 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Grant Haines</a:t>
                      </a: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cap="none" spc="0" baseline="0" dirty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Lord’s Supper</a:t>
                      </a: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Michael Hetzer / Lamar McDonald </a:t>
                      </a:r>
                      <a:endParaRPr lang="en-US" sz="2200" b="1" i="0" cap="none" spc="0" baseline="0" dirty="0" smtClean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cap="none" spc="0" baseline="0" dirty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Song </a:t>
                      </a: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– 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Grant Haines</a:t>
                      </a: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Collection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Michael Hetzer / Lamar McDonald </a:t>
                      </a:r>
                      <a:endParaRPr lang="en-US" sz="2200" b="1" i="0" cap="none" spc="0" baseline="0" dirty="0" smtClean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cap="none" spc="0" baseline="0" dirty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Song – </a:t>
                      </a: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Grant Haines</a:t>
                      </a: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cap="none" spc="0" baseline="0" dirty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Lesson</a:t>
                      </a: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Brian Haines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cap="none" spc="0" baseline="0" dirty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Song </a:t>
                      </a: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– 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i="0" cap="none" spc="0" baseline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Grant Haines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cap="none" spc="0" baseline="0" dirty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Closing</a:t>
                      </a: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Ryan Sollars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43114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pload.wikimedia.org/wikipedia/commons/f/fb/Probably_Valentin_de_Boulogne_-_Saint_Paul_Writing_His_Epistles_-_Google_Art_Projec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" y="0"/>
            <a:ext cx="9144000" cy="6725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0" y="407092"/>
            <a:ext cx="9143999" cy="440338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700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</a:rPr>
              <a:t>Paul’s Corinthian Advice</a:t>
            </a:r>
          </a:p>
          <a:p>
            <a:pPr algn="ctr"/>
            <a:endParaRPr lang="en-US" sz="700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glow rad="228600">
                  <a:srgbClr val="000000"/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+mn-lt"/>
            </a:endParaRPr>
          </a:p>
          <a:p>
            <a:pPr algn="ctr"/>
            <a:endParaRPr lang="en-US" sz="700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glow rad="228600">
                  <a:srgbClr val="000000"/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+mn-lt"/>
            </a:endParaRPr>
          </a:p>
          <a:p>
            <a:pPr algn="ctr"/>
            <a:r>
              <a:rPr lang="en-US" sz="560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</a:rPr>
              <a:t>1 Corinthians 6</a:t>
            </a:r>
          </a:p>
          <a:p>
            <a:pPr algn="ctr"/>
            <a:r>
              <a:rPr lang="en-US" sz="560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</a:rPr>
              <a:t>Abstinence from Sin</a:t>
            </a:r>
            <a:endParaRPr lang="en-US" sz="5600" dirty="0" smtClean="0">
              <a:solidFill>
                <a:schemeClr val="tx1"/>
              </a:solidFill>
              <a:effectLst>
                <a:glow rad="228600">
                  <a:srgbClr val="000000"/>
                </a:glo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9823857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4800" y="1200150"/>
            <a:ext cx="8534400" cy="39433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700" dirty="0" smtClean="0"/>
              <a:t>Tolerating sinful living among them</a:t>
            </a:r>
          </a:p>
          <a:p>
            <a:pPr marL="0" indent="0">
              <a:buNone/>
            </a:pPr>
            <a:endParaRPr lang="en-US" sz="3700" dirty="0"/>
          </a:p>
          <a:p>
            <a:pPr marL="0" indent="0">
              <a:buNone/>
            </a:pPr>
            <a:r>
              <a:rPr lang="en-US" sz="3700" dirty="0" smtClean="0"/>
              <a:t>Are they sinfully living themselves?</a:t>
            </a:r>
          </a:p>
          <a:p>
            <a:pPr marL="0" indent="0">
              <a:buNone/>
            </a:pPr>
            <a:endParaRPr lang="en-US" sz="3700" dirty="0"/>
          </a:p>
          <a:p>
            <a:pPr marL="0" indent="0">
              <a:buNone/>
            </a:pPr>
            <a:r>
              <a:rPr lang="en-US" sz="3700" dirty="0" smtClean="0"/>
              <a:t>They can lose the inheritance!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txBody>
          <a:bodyPr>
            <a:noAutofit/>
          </a:bodyPr>
          <a:lstStyle/>
          <a:p>
            <a:pPr algn="ctr"/>
            <a:r>
              <a:rPr lang="en-US" sz="6400" dirty="0" smtClean="0">
                <a:latin typeface="+mn-lt"/>
              </a:rPr>
              <a:t>Paul’s Concerns </a:t>
            </a:r>
            <a:endParaRPr lang="en-US" sz="6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9168229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4800" y="1200150"/>
            <a:ext cx="8305800" cy="39433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700" dirty="0" smtClean="0"/>
              <a:t>Israelite inheritance: </a:t>
            </a:r>
            <a:r>
              <a:rPr lang="en-US" sz="3700" dirty="0"/>
              <a:t>Canaan’s </a:t>
            </a:r>
            <a:r>
              <a:rPr lang="en-US" sz="3700" dirty="0" smtClean="0"/>
              <a:t>Land</a:t>
            </a:r>
          </a:p>
          <a:p>
            <a:pPr marL="0" indent="0">
              <a:buNone/>
            </a:pPr>
            <a:r>
              <a:rPr lang="en-US" sz="3700" dirty="0"/>
              <a:t/>
            </a:r>
            <a:br>
              <a:rPr lang="en-US" sz="3700" dirty="0"/>
            </a:br>
            <a:r>
              <a:rPr lang="en-US" sz="3700" i="1" dirty="0" smtClean="0"/>
              <a:t>For </a:t>
            </a:r>
            <a:r>
              <a:rPr lang="en-US" sz="3700" i="1" dirty="0"/>
              <a:t>the LORD will greatly bless you in the land which the LORD your God is giving you to possess as an </a:t>
            </a:r>
            <a:r>
              <a:rPr lang="en-US" sz="3700" i="1" dirty="0" smtClean="0"/>
              <a:t>inheritance</a:t>
            </a:r>
            <a:r>
              <a:rPr lang="en-US" sz="3700" dirty="0" smtClean="0"/>
              <a:t>									Deuteronomy 15:4b </a:t>
            </a:r>
            <a:endParaRPr lang="en-US" sz="3700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txBody>
          <a:bodyPr>
            <a:noAutofit/>
          </a:bodyPr>
          <a:lstStyle/>
          <a:p>
            <a:pPr algn="ctr"/>
            <a:r>
              <a:rPr lang="en-US" sz="6400" dirty="0">
                <a:latin typeface="+mn-lt"/>
              </a:rPr>
              <a:t>The </a:t>
            </a:r>
            <a:r>
              <a:rPr lang="en-US" sz="6400" dirty="0" smtClean="0">
                <a:latin typeface="+mn-lt"/>
              </a:rPr>
              <a:t>Inheritance </a:t>
            </a:r>
            <a:endParaRPr lang="en-US" sz="6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1971075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4800" y="1200150"/>
            <a:ext cx="8763000" cy="39433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700" dirty="0" smtClean="0"/>
              <a:t>Our inheritance: Eternal life with God</a:t>
            </a:r>
          </a:p>
          <a:p>
            <a:pPr marL="0" indent="0">
              <a:buNone/>
            </a:pPr>
            <a:r>
              <a:rPr lang="en-US" sz="3700" dirty="0" smtClean="0"/>
              <a:t>Promised 1</a:t>
            </a:r>
            <a:r>
              <a:rPr lang="en-US" sz="3700" baseline="30000" dirty="0" smtClean="0"/>
              <a:t>st</a:t>
            </a:r>
            <a:r>
              <a:rPr lang="en-US" sz="3700" dirty="0" smtClean="0"/>
              <a:t> to Abraham – Galatians 3:18</a:t>
            </a:r>
          </a:p>
          <a:p>
            <a:pPr marL="0" indent="0">
              <a:buNone/>
            </a:pPr>
            <a:r>
              <a:rPr lang="en-US" sz="3700" dirty="0" smtClean="0"/>
              <a:t>Guaranteed by Jesus – Ephesians 1:14</a:t>
            </a:r>
          </a:p>
          <a:p>
            <a:pPr marL="0" indent="0">
              <a:buNone/>
            </a:pPr>
            <a:r>
              <a:rPr lang="en-US" sz="3700" dirty="0" smtClean="0"/>
              <a:t>Qualified by adoption – Colossians 1:12</a:t>
            </a:r>
            <a:endParaRPr lang="en-US" sz="3700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txBody>
          <a:bodyPr>
            <a:noAutofit/>
          </a:bodyPr>
          <a:lstStyle/>
          <a:p>
            <a:pPr algn="ctr"/>
            <a:r>
              <a:rPr lang="en-US" sz="6400" dirty="0">
                <a:latin typeface="+mn-lt"/>
              </a:rPr>
              <a:t>The </a:t>
            </a:r>
            <a:r>
              <a:rPr lang="en-US" sz="6400" dirty="0" smtClean="0">
                <a:latin typeface="+mn-lt"/>
              </a:rPr>
              <a:t>Inheritance </a:t>
            </a:r>
            <a:endParaRPr lang="en-US" sz="6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6864388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4800" y="1200150"/>
            <a:ext cx="8763000" cy="39433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700" dirty="0" smtClean="0"/>
              <a:t>Our inheritance: Eternal life with God</a:t>
            </a:r>
          </a:p>
          <a:p>
            <a:pPr marL="0" indent="0">
              <a:buNone/>
            </a:pPr>
            <a:r>
              <a:rPr lang="en-US" sz="3700" dirty="0" smtClean="0"/>
              <a:t>Promised 1</a:t>
            </a:r>
            <a:r>
              <a:rPr lang="en-US" sz="3700" baseline="30000" dirty="0" smtClean="0"/>
              <a:t>st</a:t>
            </a:r>
            <a:r>
              <a:rPr lang="en-US" sz="3700" dirty="0" smtClean="0"/>
              <a:t> to Abraham – Galatians 3:18</a:t>
            </a:r>
          </a:p>
          <a:p>
            <a:pPr marL="0" indent="0">
              <a:buNone/>
            </a:pPr>
            <a:r>
              <a:rPr lang="en-US" sz="3700" dirty="0" smtClean="0"/>
              <a:t>Guaranteed by Jesus – Ephesians 1:14</a:t>
            </a:r>
          </a:p>
          <a:p>
            <a:pPr marL="0" indent="0">
              <a:buNone/>
            </a:pPr>
            <a:r>
              <a:rPr lang="en-US" sz="3700" dirty="0" smtClean="0"/>
              <a:t>Qualified by adoption – Colossians 1:12</a:t>
            </a:r>
            <a:endParaRPr lang="en-US" sz="3700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txBody>
          <a:bodyPr>
            <a:noAutofit/>
          </a:bodyPr>
          <a:lstStyle/>
          <a:p>
            <a:pPr algn="ctr"/>
            <a:r>
              <a:rPr lang="en-US" sz="6400" dirty="0">
                <a:latin typeface="+mn-lt"/>
              </a:rPr>
              <a:t>The </a:t>
            </a:r>
            <a:r>
              <a:rPr lang="en-US" sz="6400" dirty="0" smtClean="0">
                <a:latin typeface="+mn-lt"/>
              </a:rPr>
              <a:t>Inheritance </a:t>
            </a:r>
            <a:endParaRPr lang="en-US" sz="6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5175681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273087</TotalTime>
  <Words>872</Words>
  <Application>Microsoft Office PowerPoint</Application>
  <PresentationFormat>On-screen Show (16:9)</PresentationFormat>
  <Paragraphs>201</Paragraphs>
  <Slides>26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5" baseType="lpstr">
      <vt:lpstr>Arial</vt:lpstr>
      <vt:lpstr>Bell MT</vt:lpstr>
      <vt:lpstr>Calibri</vt:lpstr>
      <vt:lpstr>Calibri Light</vt:lpstr>
      <vt:lpstr>Lucida Sans Unicode</vt:lpstr>
      <vt:lpstr>system-ui</vt:lpstr>
      <vt:lpstr>Times New Roman</vt:lpstr>
      <vt:lpstr>Wingdings</vt:lpstr>
      <vt:lpstr>Office Theme</vt:lpstr>
      <vt:lpstr>Welcome!</vt:lpstr>
      <vt:lpstr>John 8:21-30</vt:lpstr>
      <vt:lpstr>Welcome!</vt:lpstr>
      <vt:lpstr>PowerPoint Presentation</vt:lpstr>
      <vt:lpstr>PowerPoint Presentation</vt:lpstr>
      <vt:lpstr>Paul’s Concerns </vt:lpstr>
      <vt:lpstr>The Inheritance </vt:lpstr>
      <vt:lpstr>The Inheritance </vt:lpstr>
      <vt:lpstr>The Inheritance </vt:lpstr>
      <vt:lpstr>Losing the Inheritance</vt:lpstr>
      <vt:lpstr>Losing the Inheritance</vt:lpstr>
      <vt:lpstr>Losing the Inheritance</vt:lpstr>
      <vt:lpstr>Losing the Inheritance</vt:lpstr>
      <vt:lpstr>Losing the Inheritance</vt:lpstr>
      <vt:lpstr>Losing the Inheritance</vt:lpstr>
      <vt:lpstr>Losing the Inheritance</vt:lpstr>
      <vt:lpstr>Works of the Flesh</vt:lpstr>
      <vt:lpstr>Works of the Flesh</vt:lpstr>
      <vt:lpstr>Works of the Flesh</vt:lpstr>
      <vt:lpstr>Such Were You……</vt:lpstr>
      <vt:lpstr>Such Were You……</vt:lpstr>
      <vt:lpstr>Such Were You……</vt:lpstr>
      <vt:lpstr>Such Were You……</vt:lpstr>
      <vt:lpstr>Therefore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Communion</dc:title>
  <dc:creator>BRIAN HAINES</dc:creator>
  <cp:lastModifiedBy>Microsoft account</cp:lastModifiedBy>
  <cp:revision>1140</cp:revision>
  <dcterms:modified xsi:type="dcterms:W3CDTF">2022-04-17T14:30:11Z</dcterms:modified>
</cp:coreProperties>
</file>